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84" r:id="rId19"/>
    <p:sldId id="285" r:id="rId20"/>
    <p:sldId id="273" r:id="rId21"/>
    <p:sldId id="274" r:id="rId22"/>
    <p:sldId id="275" r:id="rId23"/>
    <p:sldId id="276" r:id="rId24"/>
    <p:sldId id="277" r:id="rId25"/>
    <p:sldId id="278" r:id="rId26"/>
    <p:sldId id="280" r:id="rId27"/>
    <p:sldId id="281" r:id="rId28"/>
    <p:sldId id="282" r:id="rId29"/>
    <p:sldId id="283" r:id="rId30"/>
    <p:sldId id="279" r:id="rId31"/>
    <p:sldId id="289" r:id="rId32"/>
    <p:sldId id="286" r:id="rId33"/>
    <p:sldId id="287" r:id="rId3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49ABB-6C4D-422E-B9BC-EAA17E5A317A}" type="datetimeFigureOut">
              <a:rPr lang="zh-CN" altLang="en-US" smtClean="0"/>
              <a:pPr/>
              <a:t>2013/4/21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446FF-7188-4179-9AC9-22015D4E1F6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9" name="Picture 38" descr="Macintosh HD:Users:XunHuang:Documents:Work:2011Work:Others:Lab:lainaV5.jpg"/>
          <p:cNvPicPr/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8204465" y="0"/>
            <a:ext cx="939535" cy="15567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49ABB-6C4D-422E-B9BC-EAA17E5A317A}" type="datetimeFigureOut">
              <a:rPr lang="zh-CN" altLang="en-US" smtClean="0"/>
              <a:pPr/>
              <a:t>2013/4/21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446FF-7188-4179-9AC9-22015D4E1F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49ABB-6C4D-422E-B9BC-EAA17E5A317A}" type="datetimeFigureOut">
              <a:rPr lang="zh-CN" altLang="en-US" smtClean="0"/>
              <a:pPr/>
              <a:t>2013/4/21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446FF-7188-4179-9AC9-22015D4E1F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49ABB-6C4D-422E-B9BC-EAA17E5A317A}" type="datetimeFigureOut">
              <a:rPr lang="zh-CN" altLang="en-US" smtClean="0"/>
              <a:pPr/>
              <a:t>2013/4/21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446FF-7188-4179-9AC9-22015D4E1F6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Picture 38" descr="Macintosh HD:Users:XunHuang:Documents:Work:2011Work:Others:Lab:lainaV5.jpg"/>
          <p:cNvPicPr/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8204465" y="0"/>
            <a:ext cx="939535" cy="15567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49ABB-6C4D-422E-B9BC-EAA17E5A317A}" type="datetimeFigureOut">
              <a:rPr lang="zh-CN" altLang="en-US" smtClean="0"/>
              <a:pPr/>
              <a:t>2013/4/21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446FF-7188-4179-9AC9-22015D4E1F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49ABB-6C4D-422E-B9BC-EAA17E5A317A}" type="datetimeFigureOut">
              <a:rPr lang="zh-CN" altLang="en-US" smtClean="0"/>
              <a:pPr/>
              <a:t>2013/4/21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446FF-7188-4179-9AC9-22015D4E1F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49ABB-6C4D-422E-B9BC-EAA17E5A317A}" type="datetimeFigureOut">
              <a:rPr lang="zh-CN" altLang="en-US" smtClean="0"/>
              <a:pPr/>
              <a:t>2013/4/21 Sunday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446FF-7188-4179-9AC9-22015D4E1F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49ABB-6C4D-422E-B9BC-EAA17E5A317A}" type="datetimeFigureOut">
              <a:rPr lang="zh-CN" altLang="en-US" smtClean="0"/>
              <a:pPr/>
              <a:t>2013/4/21 Sunday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446FF-7188-4179-9AC9-22015D4E1F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49ABB-6C4D-422E-B9BC-EAA17E5A317A}" type="datetimeFigureOut">
              <a:rPr lang="zh-CN" altLang="en-US" smtClean="0"/>
              <a:pPr/>
              <a:t>2013/4/21 Sunday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446FF-7188-4179-9AC9-22015D4E1F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49ABB-6C4D-422E-B9BC-EAA17E5A317A}" type="datetimeFigureOut">
              <a:rPr lang="zh-CN" altLang="en-US" smtClean="0"/>
              <a:pPr/>
              <a:t>2013/4/21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446FF-7188-4179-9AC9-22015D4E1F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49ABB-6C4D-422E-B9BC-EAA17E5A317A}" type="datetimeFigureOut">
              <a:rPr lang="zh-CN" altLang="en-US" smtClean="0"/>
              <a:pPr/>
              <a:t>2013/4/21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446FF-7188-4179-9AC9-22015D4E1F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349ABB-6C4D-422E-B9BC-EAA17E5A317A}" type="datetimeFigureOut">
              <a:rPr lang="zh-CN" altLang="en-US" smtClean="0"/>
              <a:pPr/>
              <a:t>2013/4/21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4446FF-7188-4179-9AC9-22015D4E1F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bailong211@pku.edu.cn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568" y="1124744"/>
            <a:ext cx="7772400" cy="1470025"/>
          </a:xfrm>
        </p:spPr>
        <p:txBody>
          <a:bodyPr/>
          <a:lstStyle/>
          <a:p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FPGA</a:t>
            </a:r>
            <a:r>
              <a:rPr lang="zh-CN" altLang="en-US" dirty="0" smtClean="0"/>
              <a:t>数字电路设计简介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                     </a:t>
            </a:r>
            <a:r>
              <a:rPr lang="en-US" altLang="zh-CN" sz="3200" dirty="0" smtClean="0"/>
              <a:t>---</a:t>
            </a:r>
            <a:r>
              <a:rPr lang="zh-CN" altLang="en-US" sz="3200" dirty="0" smtClean="0"/>
              <a:t>基于原理图的设计</a:t>
            </a:r>
            <a:endParaRPr lang="zh-CN" altLang="en-US" sz="32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03648" y="3068960"/>
            <a:ext cx="6400800" cy="1752600"/>
          </a:xfrm>
        </p:spPr>
        <p:txBody>
          <a:bodyPr/>
          <a:lstStyle/>
          <a:p>
            <a:endParaRPr lang="en-US" altLang="zh-CN" dirty="0" smtClean="0"/>
          </a:p>
          <a:p>
            <a:r>
              <a:rPr lang="zh-CN" altLang="en-US" dirty="0" smtClean="0"/>
              <a:t>     白龙</a:t>
            </a:r>
            <a:endParaRPr lang="en-US" altLang="zh-CN" dirty="0" smtClean="0"/>
          </a:p>
          <a:p>
            <a:r>
              <a:rPr lang="zh-CN" altLang="en-US" dirty="0" smtClean="0"/>
              <a:t>          安静</a:t>
            </a:r>
            <a:r>
              <a:rPr lang="zh-CN" altLang="en-US" dirty="0" smtClean="0"/>
              <a:t>飞行器实验室</a:t>
            </a:r>
            <a:r>
              <a:rPr lang="zh-CN" altLang="en-US" dirty="0" smtClean="0"/>
              <a:t>（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LNA</a:t>
            </a:r>
            <a:r>
              <a:rPr lang="zh-CN" altLang="en-US" dirty="0" smtClean="0"/>
              <a:t>）  </a:t>
            </a: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ISE</a:t>
            </a:r>
            <a:r>
              <a:rPr lang="zh-CN" altLang="en-US" dirty="0" smtClean="0"/>
              <a:t>基本设计流程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Basys2Board.ucf</a:t>
            </a:r>
            <a:r>
              <a:rPr lang="en-US" altLang="zh-CN" dirty="0" smtClean="0"/>
              <a:t> </a:t>
            </a:r>
            <a:r>
              <a:rPr lang="zh-CN" altLang="en-US" dirty="0" smtClean="0"/>
              <a:t>文件规定了：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</a:t>
            </a:r>
          </a:p>
          <a:p>
            <a:pPr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       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zh-CN" altLang="en-US" dirty="0" smtClean="0"/>
              <a:t>个手动开关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---</a:t>
            </a:r>
            <a:r>
              <a:rPr lang="en-US" altLang="zh-CN" dirty="0" err="1">
                <a:latin typeface="Times New Roman" pitchFamily="18" charset="0"/>
                <a:cs typeface="Times New Roman" pitchFamily="18" charset="0"/>
              </a:rPr>
              <a:t>sw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(7:0)</a:t>
            </a:r>
          </a:p>
          <a:p>
            <a:pPr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       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zh-CN" altLang="en-US" dirty="0" smtClean="0"/>
              <a:t>个按钮开关</a:t>
            </a:r>
            <a:r>
              <a:rPr lang="en-US" altLang="zh-CN" dirty="0" smtClean="0"/>
              <a:t>---</a:t>
            </a:r>
            <a:r>
              <a:rPr lang="en-US" altLang="zh-CN" dirty="0" err="1">
                <a:latin typeface="Times New Roman" pitchFamily="18" charset="0"/>
                <a:cs typeface="Times New Roman" pitchFamily="18" charset="0"/>
              </a:rPr>
              <a:t>btn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(3:0)</a:t>
            </a:r>
          </a:p>
          <a:p>
            <a:pPr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       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zh-CN" altLang="en-US" dirty="0" smtClean="0"/>
              <a:t>个</a:t>
            </a:r>
            <a:r>
              <a:rPr lang="en-US" altLang="zh-CN" dirty="0" smtClean="0"/>
              <a:t>LED</a:t>
            </a:r>
            <a:r>
              <a:rPr lang="zh-CN" altLang="en-US" dirty="0" smtClean="0"/>
              <a:t>显示灯</a:t>
            </a:r>
            <a:r>
              <a:rPr lang="en-US" altLang="zh-CN" dirty="0" smtClean="0"/>
              <a:t>---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ld(7:0)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ISE</a:t>
            </a:r>
            <a:r>
              <a:rPr lang="zh-CN" altLang="en-US" dirty="0" smtClean="0"/>
              <a:t>基本设计流程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设计顶层模块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 smtClean="0"/>
              <a:t>导入</a:t>
            </a:r>
            <a:r>
              <a:rPr lang="en-US" altLang="zh-CN" dirty="0" err="1">
                <a:latin typeface="Times New Roman" pitchFamily="18" charset="0"/>
                <a:cs typeface="Times New Roman" pitchFamily="18" charset="0"/>
              </a:rPr>
              <a:t>ucf</a:t>
            </a:r>
            <a:r>
              <a:rPr lang="zh-CN" altLang="en-US" dirty="0" smtClean="0"/>
              <a:t>文件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Synthesize, Implement Design, Generate Programming File…</a:t>
            </a:r>
            <a:endParaRPr lang="zh-CN" alt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/>
              <a:t>器件配置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Diligent Adept </a:t>
            </a:r>
            <a:r>
              <a:rPr lang="zh-CN" altLang="en-US" dirty="0" smtClean="0"/>
              <a:t>软件的使用</a:t>
            </a:r>
            <a:endParaRPr lang="en-US" altLang="zh-CN" dirty="0" smtClean="0"/>
          </a:p>
          <a:p>
            <a:endParaRPr lang="en-US" altLang="zh-CN" dirty="0"/>
          </a:p>
          <a:p>
            <a:pPr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对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FPGA</a:t>
            </a:r>
            <a:r>
              <a:rPr lang="zh-CN" altLang="en-US" dirty="0" smtClean="0"/>
              <a:t>进行编程（选择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bit</a:t>
            </a:r>
            <a:r>
              <a:rPr lang="zh-CN" altLang="en-US" dirty="0" smtClean="0"/>
              <a:t>文件，再点击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Program</a:t>
            </a:r>
            <a:r>
              <a:rPr lang="zh-CN" altLang="en-US" dirty="0" smtClean="0"/>
              <a:t>）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/>
              <a:t>实验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dirty="0" smtClean="0"/>
              <a:t>  </a:t>
            </a:r>
            <a:r>
              <a:rPr lang="zh-CN" altLang="en-US" dirty="0" smtClean="0"/>
              <a:t>开关控制</a:t>
            </a:r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实验内容：  通过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zh-CN" altLang="en-US" dirty="0" smtClean="0"/>
              <a:t>个开关（</a:t>
            </a:r>
            <a:r>
              <a:rPr lang="en-US" altLang="zh-CN" dirty="0" err="1" smtClean="0">
                <a:latin typeface="Times New Roman" pitchFamily="18" charset="0"/>
                <a:cs typeface="Times New Roman" pitchFamily="18" charset="0"/>
              </a:rPr>
              <a:t>sw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(7:0)</a:t>
            </a:r>
            <a:r>
              <a:rPr lang="zh-CN" altLang="en-US" dirty="0" smtClean="0"/>
              <a:t>）分别控制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zh-CN" altLang="en-US" dirty="0" smtClean="0"/>
              <a:t>个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LED</a:t>
            </a:r>
            <a:r>
              <a:rPr lang="zh-CN" altLang="en-US" dirty="0" smtClean="0"/>
              <a:t>指示灯的亮暗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需掌握的内容：电路查错，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buffer</a:t>
            </a:r>
            <a:endParaRPr lang="zh-CN" alt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/>
              <a:t>实验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dirty="0" smtClean="0"/>
              <a:t>  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zh-CN" altLang="en-US" dirty="0" smtClean="0"/>
              <a:t>段数码管的显示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实验内容：通过开关</a:t>
            </a:r>
            <a:r>
              <a:rPr lang="en-US" altLang="zh-CN" dirty="0" err="1" smtClean="0">
                <a:latin typeface="Times New Roman" pitchFamily="18" charset="0"/>
                <a:cs typeface="Times New Roman" pitchFamily="18" charset="0"/>
              </a:rPr>
              <a:t>sw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(4:0)</a:t>
            </a:r>
            <a:r>
              <a:rPr lang="zh-CN" altLang="en-US" dirty="0" smtClean="0"/>
              <a:t>的输入，在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zh-CN" altLang="en-US" dirty="0" smtClean="0"/>
              <a:t>段数码管上显示所输入的数值（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zh-CN" altLang="en-US" dirty="0" smtClean="0"/>
              <a:t>进制数）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需掌握的内容：</a:t>
            </a:r>
            <a:r>
              <a:rPr lang="en-US" altLang="zh-CN" dirty="0" smtClean="0"/>
              <a:t>7</a:t>
            </a:r>
            <a:r>
              <a:rPr lang="zh-CN" altLang="en-US" dirty="0" smtClean="0"/>
              <a:t>段数码管，组合逻辑电路的设计</a:t>
            </a:r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zh-CN" altLang="en-US" dirty="0" smtClean="0"/>
              <a:t>段数码管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39952" y="1600200"/>
            <a:ext cx="4546848" cy="4525963"/>
          </a:xfrm>
        </p:spPr>
        <p:txBody>
          <a:bodyPr/>
          <a:lstStyle/>
          <a:p>
            <a:r>
              <a:rPr lang="en-US" altLang="zh-CN" dirty="0" smtClean="0"/>
              <a:t>7</a:t>
            </a:r>
            <a:r>
              <a:rPr lang="zh-CN" altLang="en-US" dirty="0" smtClean="0"/>
              <a:t>段</a:t>
            </a:r>
            <a:r>
              <a:rPr lang="en-US" altLang="zh-CN" dirty="0" smtClean="0"/>
              <a:t>LED</a:t>
            </a:r>
            <a:r>
              <a:rPr lang="zh-CN" altLang="en-US" dirty="0" smtClean="0"/>
              <a:t>显示灯共同显示一个</a:t>
            </a:r>
            <a:r>
              <a:rPr lang="en-US" altLang="zh-CN" dirty="0" smtClean="0"/>
              <a:t>16</a:t>
            </a:r>
            <a:r>
              <a:rPr lang="zh-CN" altLang="en-US" dirty="0" smtClean="0"/>
              <a:t>进制数（</a:t>
            </a:r>
            <a:r>
              <a:rPr lang="en-US" altLang="zh-CN" dirty="0" smtClean="0"/>
              <a:t>0-9</a:t>
            </a:r>
            <a:r>
              <a:rPr lang="zh-CN" altLang="en-US" dirty="0" smtClean="0"/>
              <a:t>，</a:t>
            </a:r>
            <a:r>
              <a:rPr lang="en-US" altLang="zh-CN" dirty="0" smtClean="0"/>
              <a:t>A-F</a:t>
            </a:r>
            <a:r>
              <a:rPr lang="zh-CN" altLang="en-US" dirty="0" smtClean="0"/>
              <a:t>）</a:t>
            </a:r>
            <a:endParaRPr lang="en-US" altLang="zh-CN" dirty="0" smtClean="0"/>
          </a:p>
          <a:p>
            <a:r>
              <a:rPr lang="zh-CN" altLang="en-US" dirty="0" smtClean="0"/>
              <a:t>低电平有效</a:t>
            </a:r>
            <a:r>
              <a:rPr lang="en-US" altLang="zh-CN" dirty="0" smtClean="0"/>
              <a:t>---0</a:t>
            </a:r>
            <a:r>
              <a:rPr lang="zh-CN" altLang="en-US" dirty="0" smtClean="0"/>
              <a:t>表示“亮”，</a:t>
            </a:r>
            <a:r>
              <a:rPr lang="en-US" altLang="zh-CN" dirty="0" smtClean="0"/>
              <a:t>1</a:t>
            </a:r>
            <a:r>
              <a:rPr lang="zh-CN" altLang="en-US" dirty="0" smtClean="0"/>
              <a:t>表示“暗”</a:t>
            </a:r>
            <a:r>
              <a:rPr lang="en-US" altLang="zh-CN" dirty="0" smtClean="0"/>
              <a:t>                            </a:t>
            </a:r>
            <a:endParaRPr lang="zh-CN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484784"/>
            <a:ext cx="2274168" cy="4192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zh-CN" altLang="en-US" dirty="0" smtClean="0"/>
              <a:t>段数码管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共阳极和共阴极</a:t>
            </a:r>
            <a:endParaRPr lang="zh-CN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2204864"/>
            <a:ext cx="4320480" cy="4201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zh-CN" altLang="en-US" dirty="0" smtClean="0"/>
              <a:t>段数码管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显示：</a:t>
            </a:r>
            <a:endParaRPr lang="zh-CN" alt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2270488"/>
            <a:ext cx="6012954" cy="3964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zh-CN" altLang="en-US" dirty="0" smtClean="0"/>
              <a:t>段数码管</a:t>
            </a:r>
            <a:endParaRPr lang="zh-CN" altLang="en-US" dirty="0"/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idx="1"/>
          </p:nvPr>
        </p:nvGraphicFramePr>
        <p:xfrm>
          <a:off x="1115617" y="1628793"/>
          <a:ext cx="6738182" cy="4458658"/>
        </p:xfrm>
        <a:graphic>
          <a:graphicData uri="http://schemas.openxmlformats.org/drawingml/2006/table">
            <a:tbl>
              <a:tblPr/>
              <a:tblGrid>
                <a:gridCol w="1347320"/>
                <a:gridCol w="1347320"/>
                <a:gridCol w="1347320"/>
                <a:gridCol w="1348111"/>
                <a:gridCol w="1348111"/>
              </a:tblGrid>
              <a:tr h="2622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latin typeface="Times New Roman"/>
                          <a:ea typeface="宋体"/>
                          <a:cs typeface="Times New Roman"/>
                        </a:rPr>
                        <a:t>X(3)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latin typeface="Times New Roman"/>
                          <a:ea typeface="宋体"/>
                          <a:cs typeface="Times New Roman"/>
                        </a:rPr>
                        <a:t>X(2)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latin typeface="Times New Roman"/>
                          <a:ea typeface="宋体"/>
                          <a:cs typeface="Times New Roman"/>
                        </a:rPr>
                        <a:t>X(1)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latin typeface="Times New Roman"/>
                          <a:ea typeface="宋体"/>
                          <a:cs typeface="Times New Roman"/>
                        </a:rPr>
                        <a:t>X(0)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latin typeface="Times New Roman"/>
                          <a:ea typeface="宋体"/>
                          <a:cs typeface="Times New Roman"/>
                        </a:rPr>
                        <a:t>a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22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22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22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22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05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22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22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22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105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22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105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22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05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22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05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22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22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105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22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22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22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22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05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zh-CN" altLang="en-US" dirty="0" smtClean="0"/>
              <a:t>段数码管</a:t>
            </a:r>
            <a:endParaRPr lang="zh-CN" altLang="en-US" dirty="0"/>
          </a:p>
        </p:txBody>
      </p:sp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43009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3568" y="2564904"/>
            <a:ext cx="7848872" cy="1770955"/>
          </a:xfrm>
          <a:prstGeom prst="rect">
            <a:avLst/>
          </a:prstGeom>
          <a:noFill/>
        </p:spPr>
      </p:pic>
      <p:sp>
        <p:nvSpPr>
          <p:cNvPr id="43011" name="Rectangle 3"/>
          <p:cNvSpPr>
            <a:spLocks noChangeArrowheads="1"/>
          </p:cNvSpPr>
          <p:nvPr/>
        </p:nvSpPr>
        <p:spPr bwMode="auto">
          <a:xfrm>
            <a:off x="0" y="1647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/>
              <a:t>相</a:t>
            </a:r>
            <a:r>
              <a:rPr lang="zh-CN" altLang="en-US" dirty="0" smtClean="0"/>
              <a:t>关信息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本次数字电路设计实验，作为本学期</a:t>
            </a:r>
            <a:r>
              <a:rPr lang="en-US" altLang="zh-CN" dirty="0" smtClean="0"/>
              <a:t>《</a:t>
            </a:r>
            <a:r>
              <a:rPr lang="zh-CN" altLang="en-US" dirty="0" smtClean="0"/>
              <a:t>电路与电子学</a:t>
            </a:r>
            <a:r>
              <a:rPr lang="en-US" altLang="zh-CN" dirty="0" smtClean="0"/>
              <a:t>》</a:t>
            </a:r>
            <a:r>
              <a:rPr lang="zh-CN" altLang="en-US" dirty="0" smtClean="0"/>
              <a:t>课程设计的一部分，占课程分数的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10%</a:t>
            </a:r>
          </a:p>
          <a:p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en-US" dirty="0" smtClean="0">
                <a:latin typeface="Times New Roman" pitchFamily="18" charset="0"/>
                <a:cs typeface="Times New Roman" pitchFamily="18" charset="0"/>
              </a:rPr>
              <a:t>助教邮箱：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  <a:hlinkClick r:id="rId2"/>
              </a:rPr>
              <a:t>bailong211@pku.edu.cn</a:t>
            </a:r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en-US" dirty="0" smtClean="0">
                <a:latin typeface="Times New Roman" pitchFamily="18" charset="0"/>
                <a:cs typeface="Times New Roman" pitchFamily="18" charset="0"/>
              </a:rPr>
              <a:t>实验室：</a:t>
            </a:r>
            <a:r>
              <a:rPr lang="zh-CN" altLang="en-US" dirty="0" smtClean="0">
                <a:latin typeface="Times New Roman" pitchFamily="18" charset="0"/>
                <a:cs typeface="Times New Roman" pitchFamily="18" charset="0"/>
              </a:rPr>
              <a:t>工学</a:t>
            </a:r>
            <a:r>
              <a:rPr lang="zh-CN" altLang="en-US" dirty="0" smtClean="0">
                <a:latin typeface="Times New Roman" pitchFamily="18" charset="0"/>
                <a:cs typeface="Times New Roman" pitchFamily="18" charset="0"/>
              </a:rPr>
              <a:t>院</a:t>
            </a:r>
            <a:r>
              <a:rPr lang="zh-CN" altLang="en-US" dirty="0" smtClean="0">
                <a:latin typeface="Times New Roman" pitchFamily="18" charset="0"/>
                <a:cs typeface="Times New Roman" pitchFamily="18" charset="0"/>
              </a:rPr>
              <a:t>一</a:t>
            </a:r>
            <a:r>
              <a:rPr lang="zh-CN" altLang="en-US" dirty="0" smtClean="0">
                <a:latin typeface="Times New Roman" pitchFamily="18" charset="0"/>
                <a:cs typeface="Times New Roman" pitchFamily="18" charset="0"/>
              </a:rPr>
              <a:t>号楼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419</a:t>
            </a:r>
            <a:r>
              <a:rPr lang="zh-CN" altLang="en-US" dirty="0" smtClean="0">
                <a:latin typeface="Times New Roman" pitchFamily="18" charset="0"/>
                <a:cs typeface="Times New Roman" pitchFamily="18" charset="0"/>
              </a:rPr>
              <a:t>室</a:t>
            </a:r>
            <a:endParaRPr lang="zh-CN" alt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/>
              <a:t>组合逻辑电路的实现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多输入与（或）门的使用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连线的另一种方式</a:t>
            </a:r>
            <a:r>
              <a:rPr lang="en-US" altLang="zh-CN" dirty="0" smtClean="0"/>
              <a:t>---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Add Net Name</a:t>
            </a:r>
            <a:endParaRPr lang="zh-CN" alt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/>
              <a:t>组合逻辑电路的实现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Basys2Board.ucf</a:t>
            </a:r>
            <a:r>
              <a:rPr lang="en-US" altLang="zh-CN" dirty="0" smtClean="0"/>
              <a:t> </a:t>
            </a:r>
            <a:r>
              <a:rPr lang="zh-CN" altLang="en-US" dirty="0" smtClean="0"/>
              <a:t>文件规定了：</a:t>
            </a: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      </a:t>
            </a:r>
            <a:r>
              <a:rPr lang="en-US" altLang="zh-CN" dirty="0" err="1" smtClean="0">
                <a:latin typeface="Times New Roman" pitchFamily="18" charset="0"/>
                <a:cs typeface="Times New Roman" pitchFamily="18" charset="0"/>
              </a:rPr>
              <a:t>a_to_g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(6:0) </a:t>
            </a:r>
            <a:r>
              <a:rPr lang="zh-CN" altLang="en-US" dirty="0" smtClean="0"/>
              <a:t>（低电平有效）点亮</a:t>
            </a:r>
            <a:r>
              <a:rPr lang="en-US" altLang="zh-CN" dirty="0" smtClean="0"/>
              <a:t>/</a:t>
            </a:r>
            <a:r>
              <a:rPr lang="zh-CN" altLang="en-US" dirty="0" smtClean="0"/>
              <a:t>灭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zh-CN" altLang="en-US" dirty="0" smtClean="0"/>
              <a:t>段数码 管中的一个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LED</a:t>
            </a:r>
            <a:r>
              <a:rPr lang="zh-CN" altLang="en-US" dirty="0" smtClean="0"/>
              <a:t>管（最高位对应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en-US" dirty="0" smtClean="0"/>
              <a:t>管）</a:t>
            </a: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     an(3:0) </a:t>
            </a:r>
            <a:r>
              <a:rPr lang="zh-CN" altLang="en-US" dirty="0" smtClean="0"/>
              <a:t>（低电平有效）分别控制四个数码 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     </a:t>
            </a:r>
            <a:r>
              <a:rPr lang="zh-CN" altLang="en-US" dirty="0" smtClean="0"/>
              <a:t>管的开</a:t>
            </a:r>
            <a:r>
              <a:rPr lang="en-US" altLang="zh-CN" dirty="0" smtClean="0"/>
              <a:t>/</a:t>
            </a:r>
            <a:r>
              <a:rPr lang="zh-CN" altLang="en-US" dirty="0" smtClean="0"/>
              <a:t>关</a:t>
            </a: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     </a:t>
            </a:r>
            <a:r>
              <a:rPr lang="en-US" altLang="zh-CN" dirty="0" err="1" smtClean="0">
                <a:latin typeface="Times New Roman" pitchFamily="18" charset="0"/>
                <a:cs typeface="Times New Roman" pitchFamily="18" charset="0"/>
              </a:rPr>
              <a:t>dp</a:t>
            </a:r>
            <a:r>
              <a:rPr lang="zh-CN" altLang="en-US" dirty="0" smtClean="0"/>
              <a:t>（低电平有效）控制小数点的显示与否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/>
              <a:t>作业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en-US" dirty="0" smtClean="0"/>
              <a:t>（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en-US" dirty="0" smtClean="0"/>
              <a:t>分）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完成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zh-CN" altLang="en-US" dirty="0" smtClean="0"/>
              <a:t>段数码管的组合逻辑电路设计，要求如下：</a:t>
            </a: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r>
              <a:rPr lang="en-US" altLang="zh-CN" sz="2400" dirty="0" smtClean="0"/>
              <a:t>     1</a:t>
            </a:r>
            <a:r>
              <a:rPr lang="zh-CN" altLang="en-US" sz="2400" dirty="0" smtClean="0"/>
              <a:t>） 四路开关</a:t>
            </a:r>
            <a:r>
              <a:rPr lang="en-US" altLang="zh-CN" sz="2400" dirty="0" err="1" smtClean="0">
                <a:latin typeface="Times New Roman" pitchFamily="18" charset="0"/>
                <a:cs typeface="Times New Roman" pitchFamily="18" charset="0"/>
              </a:rPr>
              <a:t>sw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(3:0)</a:t>
            </a:r>
            <a:r>
              <a:rPr lang="zh-CN" altLang="en-US" sz="2400" dirty="0" smtClean="0"/>
              <a:t>作为一个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zh-CN" altLang="en-US" sz="2400" dirty="0" smtClean="0"/>
              <a:t>进制数的输入</a:t>
            </a:r>
            <a:endParaRPr lang="en-US" altLang="zh-CN" sz="2400" dirty="0" smtClean="0"/>
          </a:p>
          <a:p>
            <a:pPr>
              <a:buNone/>
            </a:pPr>
            <a:endParaRPr lang="en-US" altLang="zh-CN" sz="2400" dirty="0" smtClean="0"/>
          </a:p>
          <a:p>
            <a:pPr>
              <a:buNone/>
            </a:pPr>
            <a:r>
              <a:rPr lang="en-US" altLang="zh-CN" sz="2400" dirty="0" smtClean="0"/>
              <a:t>     2</a:t>
            </a:r>
            <a:r>
              <a:rPr lang="zh-CN" altLang="en-US" sz="2400" dirty="0" smtClean="0"/>
              <a:t>）同时点亮所有四个</a:t>
            </a:r>
            <a:r>
              <a:rPr lang="en-US" altLang="zh-CN" sz="2400" dirty="0" smtClean="0"/>
              <a:t>7</a:t>
            </a:r>
            <a:r>
              <a:rPr lang="zh-CN" altLang="en-US" sz="2400" dirty="0" smtClean="0"/>
              <a:t>段数码管，显示内容为我们通过开关所指定的那个数（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0-9</a:t>
            </a:r>
            <a:r>
              <a:rPr lang="zh-CN" altLang="en-US" sz="2400" dirty="0" smtClean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A-F</a:t>
            </a:r>
            <a:r>
              <a:rPr lang="zh-CN" altLang="en-US" sz="2400" dirty="0" smtClean="0"/>
              <a:t>）</a:t>
            </a:r>
            <a:endParaRPr lang="en-US" altLang="zh-CN" sz="2400" dirty="0" smtClean="0"/>
          </a:p>
          <a:p>
            <a:pPr>
              <a:buNone/>
            </a:pPr>
            <a:endParaRPr lang="en-US" altLang="zh-CN" sz="2400" dirty="0" smtClean="0"/>
          </a:p>
          <a:p>
            <a:pPr>
              <a:buNone/>
            </a:pPr>
            <a:r>
              <a:rPr lang="en-US" altLang="zh-CN" sz="2400" dirty="0" smtClean="0"/>
              <a:t>     3</a:t>
            </a:r>
            <a:r>
              <a:rPr lang="zh-CN" altLang="en-US" sz="2400" dirty="0" smtClean="0"/>
              <a:t>）不显示小数点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/>
              <a:t>实验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zh-CN" dirty="0" smtClean="0"/>
              <a:t>  </a:t>
            </a:r>
            <a:r>
              <a:rPr lang="zh-CN" altLang="en-US" dirty="0" smtClean="0"/>
              <a:t>计数器的使用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实验内容：采用计数器对时钟进行分频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需掌握内容：计数器（或其他原理图模块）的使用方法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err="1" smtClean="0">
                <a:latin typeface="Times New Roman" pitchFamily="18" charset="0"/>
                <a:cs typeface="Times New Roman" pitchFamily="18" charset="0"/>
              </a:rPr>
              <a:t>Clk</a:t>
            </a:r>
            <a:r>
              <a:rPr lang="zh-CN" altLang="en-US" dirty="0" smtClean="0"/>
              <a:t>代表时钟信号（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50 MHz</a:t>
            </a:r>
            <a:r>
              <a:rPr lang="zh-CN" altLang="en-US" dirty="0" smtClean="0"/>
              <a:t>）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/>
              <a:t>作业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en-US" dirty="0" smtClean="0"/>
              <a:t>（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en-US" dirty="0" smtClean="0"/>
              <a:t>分）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利用时钟分频实现跑马灯电路，要求如下：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 </a:t>
            </a:r>
            <a:endParaRPr lang="en-US" altLang="zh-CN" sz="2600" dirty="0" smtClean="0"/>
          </a:p>
          <a:p>
            <a:pPr>
              <a:buNone/>
            </a:pPr>
            <a:r>
              <a:rPr lang="en-US" altLang="zh-CN" sz="2600" dirty="0" smtClean="0"/>
              <a:t>     1</a:t>
            </a:r>
            <a:r>
              <a:rPr lang="zh-CN" altLang="en-US" sz="2600" dirty="0" smtClean="0"/>
              <a:t>）按照顺序（从低位到高位）依次点亮</a:t>
            </a:r>
            <a:r>
              <a:rPr lang="en-US" altLang="zh-CN" sz="2600" dirty="0" smtClean="0"/>
              <a:t>8</a:t>
            </a:r>
            <a:r>
              <a:rPr lang="zh-CN" altLang="en-US" sz="2600" dirty="0" smtClean="0"/>
              <a:t>个</a:t>
            </a:r>
            <a:r>
              <a:rPr lang="en-US" altLang="zh-CN" sz="2600" dirty="0" smtClean="0"/>
              <a:t>LED </a:t>
            </a:r>
            <a:r>
              <a:rPr lang="zh-CN" altLang="en-US" sz="2600" dirty="0" smtClean="0"/>
              <a:t>指示</a:t>
            </a:r>
            <a:endParaRPr lang="en-US" altLang="zh-CN" sz="2600" dirty="0" smtClean="0"/>
          </a:p>
          <a:p>
            <a:pPr>
              <a:buNone/>
            </a:pPr>
            <a:r>
              <a:rPr lang="en-US" altLang="zh-CN" sz="2600" dirty="0" smtClean="0"/>
              <a:t>            </a:t>
            </a:r>
            <a:r>
              <a:rPr lang="zh-CN" altLang="en-US" sz="2600" dirty="0" smtClean="0"/>
              <a:t>灯 </a:t>
            </a:r>
            <a:r>
              <a:rPr lang="en-US" altLang="zh-CN" sz="2600" dirty="0" smtClean="0">
                <a:latin typeface="Times New Roman" pitchFamily="18" charset="0"/>
                <a:cs typeface="Times New Roman" pitchFamily="18" charset="0"/>
              </a:rPr>
              <a:t>(ld0-&gt;ld1-&gt;…-&gt;ld7-&gt;ld0-&gt;ld1-&gt;…)</a:t>
            </a:r>
          </a:p>
          <a:p>
            <a:pPr>
              <a:buNone/>
            </a:pPr>
            <a:r>
              <a:rPr lang="en-US" altLang="zh-CN" sz="2600" dirty="0" smtClean="0"/>
              <a:t> </a:t>
            </a:r>
          </a:p>
          <a:p>
            <a:pPr>
              <a:buNone/>
            </a:pPr>
            <a:r>
              <a:rPr lang="en-US" altLang="zh-CN" sz="2600" dirty="0" smtClean="0"/>
              <a:t>     2</a:t>
            </a:r>
            <a:r>
              <a:rPr lang="zh-CN" altLang="en-US" sz="2600" dirty="0" smtClean="0"/>
              <a:t>）按下四个</a:t>
            </a:r>
            <a:r>
              <a:rPr lang="en-US" altLang="zh-CN" sz="2600" dirty="0" err="1" smtClean="0">
                <a:latin typeface="Times New Roman" pitchFamily="18" charset="0"/>
                <a:cs typeface="Times New Roman" pitchFamily="18" charset="0"/>
              </a:rPr>
              <a:t>btn</a:t>
            </a:r>
            <a:r>
              <a:rPr lang="zh-CN" altLang="en-US" sz="2600" dirty="0" smtClean="0"/>
              <a:t>开关中的任何一个可以复位跑马灯</a:t>
            </a:r>
            <a:endParaRPr lang="en-US" altLang="zh-CN" sz="2600" dirty="0" smtClean="0"/>
          </a:p>
          <a:p>
            <a:pPr>
              <a:buNone/>
            </a:pPr>
            <a:endParaRPr lang="en-US" altLang="zh-CN" sz="2600" dirty="0" smtClean="0"/>
          </a:p>
          <a:p>
            <a:pPr>
              <a:buNone/>
            </a:pPr>
            <a:r>
              <a:rPr lang="en-US" altLang="zh-CN" sz="2600" dirty="0" smtClean="0"/>
              <a:t>     3</a:t>
            </a:r>
            <a:r>
              <a:rPr lang="zh-CN" altLang="en-US" sz="2600" dirty="0" smtClean="0"/>
              <a:t>）可以使用（推荐使用）原理图库中的其他模块   </a:t>
            </a:r>
            <a:endParaRPr lang="en-US" altLang="zh-CN" sz="2600" dirty="0" smtClean="0"/>
          </a:p>
          <a:p>
            <a:pPr>
              <a:buNone/>
            </a:pPr>
            <a:r>
              <a:rPr lang="zh-CN" altLang="en-US" sz="2600" dirty="0" smtClean="0"/>
              <a:t>            但不允许使用任何语言或内存模块</a:t>
            </a:r>
            <a:endParaRPr lang="en-US" altLang="zh-CN" sz="2600" dirty="0" smtClean="0"/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/>
              <a:t>实验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altLang="zh-CN" dirty="0" smtClean="0"/>
              <a:t>  </a:t>
            </a:r>
            <a:r>
              <a:rPr lang="zh-CN" altLang="en-US" dirty="0" smtClean="0"/>
              <a:t>内存模块的使用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实验内容：创建一块内存，并利用它实现跑马灯电路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需掌握的内容：利用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IP</a:t>
            </a:r>
            <a:r>
              <a:rPr lang="en-US" altLang="zh-CN" dirty="0" smtClean="0"/>
              <a:t> 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(Core Generator &amp; Architecture Wizard)</a:t>
            </a:r>
            <a:r>
              <a:rPr lang="zh-CN" altLang="en-US" dirty="0" smtClean="0"/>
              <a:t>生成一块内存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/>
              <a:t>内存模块的生成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第一步：选择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New Source</a:t>
            </a:r>
            <a:r>
              <a:rPr lang="zh-CN" altLang="en-US" dirty="0" smtClean="0"/>
              <a:t>，</a:t>
            </a:r>
            <a:r>
              <a:rPr lang="en-US" altLang="zh-CN" dirty="0" smtClean="0"/>
              <a:t>Source type</a:t>
            </a:r>
            <a:r>
              <a:rPr lang="zh-CN" altLang="en-US" dirty="0" smtClean="0"/>
              <a:t>选择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IP</a:t>
            </a:r>
            <a:r>
              <a:rPr lang="en-US" altLang="zh-CN" dirty="0" smtClean="0"/>
              <a:t> 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(Core Generator &amp; Architecture Wizard)</a:t>
            </a:r>
            <a:r>
              <a:rPr lang="zh-CN" altLang="en-US" dirty="0" smtClean="0">
                <a:latin typeface="Times New Roman" pitchFamily="18" charset="0"/>
                <a:cs typeface="Times New Roman" pitchFamily="18" charset="0"/>
              </a:rPr>
              <a:t>，输入文件名</a:t>
            </a:r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en-US" dirty="0" smtClean="0">
                <a:latin typeface="Times New Roman" pitchFamily="18" charset="0"/>
                <a:cs typeface="Times New Roman" pitchFamily="18" charset="0"/>
              </a:rPr>
              <a:t>第二步：展开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Memories &amp; Storage Elements</a:t>
            </a:r>
            <a:r>
              <a:rPr lang="zh-CN" altLang="en-US" dirty="0" smtClean="0">
                <a:latin typeface="Times New Roman" pitchFamily="18" charset="0"/>
                <a:cs typeface="Times New Roman" pitchFamily="18" charset="0"/>
              </a:rPr>
              <a:t>，并进一步展开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RAMs &amp; ROMs</a:t>
            </a:r>
            <a:r>
              <a:rPr lang="zh-CN" altLang="en-US" dirty="0" smtClean="0">
                <a:latin typeface="Times New Roman" pitchFamily="18" charset="0"/>
                <a:cs typeface="Times New Roman" pitchFamily="18" charset="0"/>
              </a:rPr>
              <a:t>，选择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Distributed Memory Generator</a:t>
            </a:r>
            <a:r>
              <a:rPr lang="zh-CN" altLang="en-US" dirty="0" smtClean="0">
                <a:latin typeface="Times New Roman" pitchFamily="18" charset="0"/>
                <a:cs typeface="Times New Roman" pitchFamily="18" charset="0"/>
              </a:rPr>
              <a:t>并点击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Next</a:t>
            </a:r>
          </a:p>
          <a:p>
            <a:r>
              <a:rPr lang="zh-CN" altLang="en-US" dirty="0" smtClean="0">
                <a:latin typeface="Times New Roman" pitchFamily="18" charset="0"/>
                <a:cs typeface="Times New Roman" pitchFamily="18" charset="0"/>
              </a:rPr>
              <a:t>第三步：点击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Finish</a:t>
            </a:r>
          </a:p>
          <a:p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/>
              <a:t>内存模块的生成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第四步：输入数据的个数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(Depth</a:t>
            </a:r>
            <a:r>
              <a:rPr lang="en-US" altLang="zh-CN" dirty="0" smtClean="0"/>
              <a:t>,</a:t>
            </a:r>
            <a:r>
              <a:rPr lang="zh-CN" altLang="en-US" dirty="0" smtClean="0"/>
              <a:t>大于等于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zh-CN" altLang="en-US" dirty="0" smtClean="0"/>
              <a:t>）和数据的宽度（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Width</a:t>
            </a:r>
            <a:r>
              <a:rPr lang="en-US" altLang="zh-CN" dirty="0" smtClean="0"/>
              <a:t>,</a:t>
            </a:r>
            <a:r>
              <a:rPr lang="zh-CN" altLang="en-US" dirty="0" smtClean="0"/>
              <a:t>大于等于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en-US" dirty="0" smtClean="0"/>
              <a:t>），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Memory Type</a:t>
            </a:r>
            <a:r>
              <a:rPr lang="zh-CN" altLang="en-US" dirty="0" smtClean="0"/>
              <a:t>选择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ROM</a:t>
            </a:r>
            <a:r>
              <a:rPr lang="zh-CN" altLang="en-US" dirty="0" smtClean="0"/>
              <a:t>，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Next</a:t>
            </a:r>
          </a:p>
          <a:p>
            <a:r>
              <a:rPr lang="zh-CN" altLang="en-US" dirty="0" smtClean="0"/>
              <a:t>第五步：再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Next</a:t>
            </a:r>
          </a:p>
          <a:p>
            <a:r>
              <a:rPr lang="zh-CN" altLang="en-US" dirty="0" smtClean="0"/>
              <a:t>第六步：载入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COE</a:t>
            </a:r>
            <a:r>
              <a:rPr lang="zh-CN" altLang="en-US" dirty="0" smtClean="0"/>
              <a:t>文件，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COE</a:t>
            </a:r>
            <a:r>
              <a:rPr lang="zh-CN" altLang="en-US" dirty="0" smtClean="0"/>
              <a:t>用来文件初始化内存，点击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Generate</a:t>
            </a:r>
            <a:r>
              <a:rPr lang="zh-CN" altLang="en-US" dirty="0" smtClean="0"/>
              <a:t>，完成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COE</a:t>
            </a:r>
            <a:r>
              <a:rPr lang="zh-CN" altLang="en-US" dirty="0" smtClean="0"/>
              <a:t>文件格式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zh-CN" altLang="en-US" dirty="0" smtClean="0"/>
              <a:t>可以用记事本编辑，保存时后缀名取为</a:t>
            </a:r>
            <a:r>
              <a:rPr lang="en-US" altLang="zh-CN" dirty="0" smtClean="0"/>
              <a:t>.</a:t>
            </a:r>
            <a:r>
              <a:rPr lang="en-US" altLang="zh-CN" dirty="0" err="1" smtClean="0"/>
              <a:t>coe</a:t>
            </a:r>
            <a:r>
              <a:rPr lang="zh-CN" altLang="en-US" dirty="0" smtClean="0"/>
              <a:t>即可</a:t>
            </a:r>
            <a:endParaRPr lang="en-US" altLang="zh-CN" dirty="0" smtClean="0"/>
          </a:p>
          <a:p>
            <a:r>
              <a:rPr lang="zh-CN" altLang="en-US" dirty="0" smtClean="0"/>
              <a:t>第一行内容为：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     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MEMORY_INITIALIZATION_RADIX=16;</a:t>
            </a:r>
          </a:p>
          <a:p>
            <a:r>
              <a:rPr lang="zh-CN" altLang="en-US" dirty="0" smtClean="0"/>
              <a:t>第二行内容为：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     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MEMORY_INITIALIZATION_VECTOR=</a:t>
            </a:r>
          </a:p>
          <a:p>
            <a:r>
              <a:rPr lang="zh-CN" altLang="en-US" dirty="0" smtClean="0"/>
              <a:t>第三行开始每行一个数据 ，用（英文）逗号“</a:t>
            </a:r>
            <a:r>
              <a:rPr lang="en-US" altLang="zh-CN" dirty="0" smtClean="0"/>
              <a:t>,</a:t>
            </a:r>
            <a:r>
              <a:rPr lang="zh-CN" altLang="en-US" dirty="0" smtClean="0"/>
              <a:t>”结束</a:t>
            </a:r>
            <a:endParaRPr lang="en-US" altLang="zh-CN" dirty="0" smtClean="0"/>
          </a:p>
          <a:p>
            <a:r>
              <a:rPr lang="zh-CN" altLang="en-US" dirty="0" smtClean="0"/>
              <a:t>文件中的数据个数要等于之前指定的数据个数</a:t>
            </a:r>
            <a:endParaRPr lang="en-US" altLang="zh-CN" dirty="0" smtClean="0"/>
          </a:p>
          <a:p>
            <a:r>
              <a:rPr lang="zh-CN" altLang="en-US" dirty="0" smtClean="0"/>
              <a:t>最后一行数据以（英文）分号结束</a:t>
            </a:r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COE</a:t>
            </a:r>
            <a:r>
              <a:rPr lang="zh-CN" altLang="en-US" dirty="0" smtClean="0"/>
              <a:t>文件范例</a:t>
            </a:r>
            <a:endParaRPr lang="zh-CN" alt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628800"/>
            <a:ext cx="6648772" cy="4630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/>
              <a:t>实验</a:t>
            </a:r>
            <a:r>
              <a:rPr lang="en-US" altLang="zh-CN" dirty="0" smtClean="0"/>
              <a:t>1  </a:t>
            </a:r>
            <a:r>
              <a:rPr lang="zh-CN" altLang="en-US" dirty="0" smtClean="0"/>
              <a:t>基本逻辑门电路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实验内容：利用开关</a:t>
            </a:r>
            <a:r>
              <a:rPr lang="en-US" altLang="zh-CN" dirty="0" err="1" smtClean="0">
                <a:latin typeface="Times New Roman" pitchFamily="18" charset="0"/>
                <a:cs typeface="Times New Roman" pitchFamily="18" charset="0"/>
              </a:rPr>
              <a:t>sw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(1:0)</a:t>
            </a:r>
            <a:r>
              <a:rPr lang="zh-CN" altLang="en-US" dirty="0" smtClean="0"/>
              <a:t>作为输入信号，分别经过六种基本门电路，并采用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ld(5:0)</a:t>
            </a:r>
            <a:r>
              <a:rPr lang="zh-CN" altLang="en-US" dirty="0" smtClean="0"/>
              <a:t>作为输出显示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 smtClean="0"/>
              <a:t>需掌握的内容：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ISE</a:t>
            </a:r>
            <a:r>
              <a:rPr lang="zh-CN" altLang="en-US" dirty="0" smtClean="0"/>
              <a:t>基本设计流程（基于原理图），器件配置，原理图的连线方法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/>
              <a:t>作业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en-US" dirty="0" smtClean="0"/>
              <a:t>（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zh-CN" altLang="en-US" dirty="0" smtClean="0"/>
              <a:t>分）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4500" dirty="0" smtClean="0"/>
              <a:t>综合性设计，要求如下：</a:t>
            </a:r>
            <a:endParaRPr lang="en-US" altLang="zh-CN" sz="4500" dirty="0" smtClean="0"/>
          </a:p>
          <a:p>
            <a:pPr>
              <a:buNone/>
            </a:pPr>
            <a:r>
              <a:rPr lang="en-US" altLang="zh-CN" dirty="0" smtClean="0"/>
              <a:t> </a:t>
            </a:r>
          </a:p>
          <a:p>
            <a:pPr>
              <a:buNone/>
            </a:pPr>
            <a:r>
              <a:rPr lang="zh-CN" altLang="en-US" sz="3400" dirty="0" smtClean="0"/>
              <a:t>       利用四个</a:t>
            </a:r>
            <a:r>
              <a:rPr lang="en-US" altLang="zh-CN" sz="3400" dirty="0" smtClean="0"/>
              <a:t>7</a:t>
            </a:r>
            <a:r>
              <a:rPr lang="zh-CN" altLang="en-US" sz="3400" dirty="0" smtClean="0"/>
              <a:t>段数码管显示四个不同数字（显示内容为学号后四位）</a:t>
            </a:r>
            <a:endParaRPr lang="en-US" altLang="zh-CN" sz="3400" dirty="0" smtClean="0"/>
          </a:p>
          <a:p>
            <a:pPr>
              <a:buNone/>
            </a:pPr>
            <a:r>
              <a:rPr lang="en-US" altLang="zh-CN" sz="3400" dirty="0" smtClean="0"/>
              <a:t>    </a:t>
            </a:r>
            <a:r>
              <a:rPr lang="en-US" altLang="zh-CN" dirty="0" smtClean="0"/>
              <a:t>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zh-CN" altLang="en-US" dirty="0" smtClean="0"/>
              <a:t>补充题目（不做要求，感兴趣的同学可以试验一下）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altLang="zh-CN" dirty="0" smtClean="0"/>
              <a:t>    1</a:t>
            </a:r>
            <a:r>
              <a:rPr lang="zh-CN" altLang="en-US" dirty="0" smtClean="0"/>
              <a:t>）利用四个</a:t>
            </a:r>
            <a:r>
              <a:rPr lang="en-US" altLang="zh-CN" dirty="0" smtClean="0"/>
              <a:t>7</a:t>
            </a:r>
            <a:r>
              <a:rPr lang="zh-CN" altLang="en-US" dirty="0" smtClean="0"/>
              <a:t>段数码管显示四个不同数字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    2</a:t>
            </a:r>
            <a:r>
              <a:rPr lang="zh-CN" altLang="en-US" dirty="0" smtClean="0"/>
              <a:t>）开辟一块内存，其内容为包含显示自己学号后四位数字所需的信息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    3</a:t>
            </a:r>
            <a:r>
              <a:rPr lang="zh-CN" altLang="en-US" dirty="0" smtClean="0"/>
              <a:t>）开辟另外一块内存，其内容为密钥</a:t>
            </a:r>
            <a:r>
              <a:rPr lang="en-US" altLang="zh-CN" dirty="0" smtClean="0"/>
              <a:t>(Key)</a:t>
            </a:r>
          </a:p>
          <a:p>
            <a:pPr>
              <a:buNone/>
            </a:pPr>
            <a:r>
              <a:rPr lang="en-US" altLang="zh-CN" dirty="0" smtClean="0"/>
              <a:t>    4</a:t>
            </a:r>
            <a:r>
              <a:rPr lang="zh-CN" altLang="en-US" dirty="0" smtClean="0"/>
              <a:t>）利用密钥对学号信息进行加密，并显示在四个</a:t>
            </a:r>
            <a:r>
              <a:rPr lang="en-US" altLang="zh-CN" dirty="0" smtClean="0"/>
              <a:t>7</a:t>
            </a:r>
            <a:r>
              <a:rPr lang="zh-CN" altLang="en-US" dirty="0" smtClean="0"/>
              <a:t>段数码管上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    5</a:t>
            </a:r>
            <a:r>
              <a:rPr lang="zh-CN" altLang="en-US" dirty="0" smtClean="0"/>
              <a:t>）再利用同样的密钥对已加密信息进行解密，并将解密后的内容（即学号后四位）显示在数码管上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    6</a:t>
            </a:r>
            <a:r>
              <a:rPr lang="zh-CN" altLang="en-US" dirty="0" smtClean="0"/>
              <a:t>）利用一个开关来控制显示已加密</a:t>
            </a:r>
            <a:r>
              <a:rPr lang="en-US" altLang="zh-CN" dirty="0" smtClean="0"/>
              <a:t>/</a:t>
            </a:r>
            <a:r>
              <a:rPr lang="zh-CN" altLang="en-US" dirty="0" smtClean="0"/>
              <a:t>已解密的信息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    7</a:t>
            </a:r>
            <a:r>
              <a:rPr lang="zh-CN" altLang="en-US" dirty="0" smtClean="0"/>
              <a:t>）加密</a:t>
            </a:r>
            <a:r>
              <a:rPr lang="en-US" altLang="zh-CN" dirty="0" smtClean="0"/>
              <a:t>/</a:t>
            </a:r>
            <a:r>
              <a:rPr lang="zh-CN" altLang="en-US" dirty="0" smtClean="0"/>
              <a:t>解密采用异或密码，具体内容参见（维基，异或密码）</a:t>
            </a:r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/>
              <a:t>异或密码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加密：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123728" y="2636912"/>
            <a:ext cx="741682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          1001010101 </a:t>
            </a:r>
          </a:p>
          <a:p>
            <a:r>
              <a:rPr lang="en-US" altLang="zh-CN" sz="3600" dirty="0" smtClean="0"/>
              <a:t>nor    0011111111</a:t>
            </a:r>
          </a:p>
          <a:p>
            <a:r>
              <a:rPr lang="en-US" altLang="zh-CN" sz="3600" dirty="0" smtClean="0"/>
              <a:t>   =     1010101010</a:t>
            </a:r>
            <a:endParaRPr lang="zh-CN" altLang="en-US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3419872" y="1772816"/>
            <a:ext cx="2808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Digit</a:t>
            </a:r>
            <a:endParaRPr lang="zh-CN" alt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下箭头 5"/>
          <p:cNvSpPr/>
          <p:nvPr/>
        </p:nvSpPr>
        <p:spPr>
          <a:xfrm>
            <a:off x="3635896" y="2348880"/>
            <a:ext cx="504056" cy="288032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6588224" y="3429000"/>
            <a:ext cx="2808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Key</a:t>
            </a:r>
            <a:endParaRPr lang="zh-CN" alt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下箭头 7"/>
          <p:cNvSpPr/>
          <p:nvPr/>
        </p:nvSpPr>
        <p:spPr>
          <a:xfrm rot="5734579">
            <a:off x="5843496" y="3305317"/>
            <a:ext cx="504056" cy="602458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3995936" y="5157192"/>
            <a:ext cx="2808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Coded</a:t>
            </a:r>
            <a:endParaRPr lang="zh-CN" alt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下箭头 9"/>
          <p:cNvSpPr/>
          <p:nvPr/>
        </p:nvSpPr>
        <p:spPr>
          <a:xfrm rot="10534914">
            <a:off x="3946385" y="4527640"/>
            <a:ext cx="504056" cy="602458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/>
              <a:t>异或密码</a:t>
            </a:r>
            <a:endParaRPr lang="zh-CN" altLang="en-US" dirty="0"/>
          </a:p>
        </p:txBody>
      </p:sp>
      <p:sp>
        <p:nvSpPr>
          <p:cNvPr id="4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zh-CN" altLang="en-US" dirty="0" smtClean="0"/>
              <a:t>解密：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123728" y="2636912"/>
            <a:ext cx="741682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          1010101010</a:t>
            </a:r>
          </a:p>
          <a:p>
            <a:r>
              <a:rPr lang="en-US" altLang="zh-CN" sz="3600" dirty="0" smtClean="0"/>
              <a:t>nor    0011111111</a:t>
            </a:r>
          </a:p>
          <a:p>
            <a:r>
              <a:rPr lang="en-US" altLang="zh-CN" sz="3600" dirty="0" smtClean="0"/>
              <a:t>   =     1001010101</a:t>
            </a:r>
            <a:endParaRPr lang="zh-CN" altLang="en-US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3275856" y="1772816"/>
            <a:ext cx="2808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Coded</a:t>
            </a:r>
            <a:endParaRPr lang="zh-CN" alt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下箭头 7"/>
          <p:cNvSpPr/>
          <p:nvPr/>
        </p:nvSpPr>
        <p:spPr>
          <a:xfrm>
            <a:off x="3635896" y="2348880"/>
            <a:ext cx="504056" cy="288032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下箭头 8"/>
          <p:cNvSpPr/>
          <p:nvPr/>
        </p:nvSpPr>
        <p:spPr>
          <a:xfrm rot="5734579">
            <a:off x="5843496" y="3305317"/>
            <a:ext cx="504056" cy="602458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6588224" y="3429000"/>
            <a:ext cx="2808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Key</a:t>
            </a:r>
            <a:endParaRPr lang="zh-CN" alt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下箭头 10"/>
          <p:cNvSpPr/>
          <p:nvPr/>
        </p:nvSpPr>
        <p:spPr>
          <a:xfrm rot="10534914">
            <a:off x="3946385" y="4527640"/>
            <a:ext cx="504056" cy="602458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3995936" y="5157192"/>
            <a:ext cx="2808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Decoded</a:t>
            </a:r>
            <a:endParaRPr lang="zh-CN" alt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ISE</a:t>
            </a:r>
            <a:r>
              <a:rPr lang="zh-CN" altLang="en-US" dirty="0" smtClean="0"/>
              <a:t>基本设计流程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zh-CN" altLang="en-US" dirty="0" smtClean="0"/>
              <a:t>新建工程文件</a:t>
            </a:r>
            <a:r>
              <a:rPr lang="zh-CN" altLang="en-US" dirty="0" smtClean="0"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File-&gt;New Project</a:t>
            </a:r>
            <a:r>
              <a:rPr lang="zh-CN" altLang="en-US" dirty="0" smtClean="0">
                <a:latin typeface="Times New Roman" pitchFamily="18" charset="0"/>
                <a:cs typeface="Times New Roman" pitchFamily="18" charset="0"/>
              </a:rPr>
              <a:t>）</a:t>
            </a:r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</a:t>
            </a:r>
          </a:p>
          <a:p>
            <a:pPr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第一页：输入工程文件名，并选择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”Top-level source type ”</a:t>
            </a:r>
            <a:r>
              <a:rPr lang="zh-CN" altLang="en-US" dirty="0" smtClean="0"/>
              <a:t>为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Schematic </a:t>
            </a:r>
          </a:p>
          <a:p>
            <a:pPr>
              <a:buNone/>
            </a:pPr>
            <a:endParaRPr lang="en-US" altLang="zh-CN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zh-CN" altLang="en-US" dirty="0" smtClean="0">
                <a:latin typeface="Times New Roman" pitchFamily="18" charset="0"/>
                <a:cs typeface="Times New Roman" pitchFamily="18" charset="0"/>
              </a:rPr>
              <a:t>第二页：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Family</a:t>
            </a:r>
            <a:r>
              <a:rPr lang="zh-CN" altLang="en-US" dirty="0" smtClean="0">
                <a:latin typeface="Times New Roman" pitchFamily="18" charset="0"/>
                <a:cs typeface="Times New Roman" pitchFamily="18" charset="0"/>
              </a:rPr>
              <a:t>选择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Spartan3E</a:t>
            </a:r>
            <a:r>
              <a:rPr lang="zh-CN" altLang="en-US" dirty="0" smtClean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Device</a:t>
            </a:r>
            <a:r>
              <a:rPr lang="zh-CN" altLang="en-US" dirty="0" smtClean="0">
                <a:latin typeface="Times New Roman" pitchFamily="18" charset="0"/>
                <a:cs typeface="Times New Roman" pitchFamily="18" charset="0"/>
              </a:rPr>
              <a:t>选择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XC3S100E</a:t>
            </a:r>
            <a:r>
              <a:rPr lang="zh-CN" altLang="en-US" dirty="0" smtClean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ackage</a:t>
            </a:r>
            <a:r>
              <a:rPr lang="zh-CN" altLang="en-US" dirty="0" smtClean="0">
                <a:latin typeface="Times New Roman" pitchFamily="18" charset="0"/>
                <a:cs typeface="Times New Roman" pitchFamily="18" charset="0"/>
              </a:rPr>
              <a:t>选为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CP132</a:t>
            </a:r>
            <a:r>
              <a:rPr lang="zh-CN" altLang="en-US" dirty="0" smtClean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Speed</a:t>
            </a:r>
            <a:r>
              <a:rPr lang="zh-CN" altLang="en-US" dirty="0" smtClean="0">
                <a:latin typeface="Times New Roman" pitchFamily="18" charset="0"/>
                <a:cs typeface="Times New Roman" pitchFamily="18" charset="0"/>
              </a:rPr>
              <a:t>选择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-4</a:t>
            </a:r>
            <a:r>
              <a:rPr lang="zh-CN" altLang="en-US" dirty="0" smtClean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Preferred language</a:t>
            </a:r>
            <a:r>
              <a:rPr lang="zh-CN" altLang="en-US" dirty="0" smtClean="0">
                <a:latin typeface="Times New Roman" pitchFamily="18" charset="0"/>
                <a:cs typeface="Times New Roman" pitchFamily="18" charset="0"/>
              </a:rPr>
              <a:t>选择</a:t>
            </a:r>
            <a:r>
              <a:rPr lang="en-US" altLang="zh-CN" b="1" dirty="0" err="1">
                <a:latin typeface="Times New Roman" pitchFamily="18" charset="0"/>
                <a:cs typeface="Times New Roman" pitchFamily="18" charset="0"/>
              </a:rPr>
              <a:t>Verilog</a:t>
            </a:r>
            <a:r>
              <a:rPr lang="zh-CN" altLang="en-US" dirty="0" smtClean="0">
                <a:latin typeface="Times New Roman" pitchFamily="18" charset="0"/>
                <a:cs typeface="Times New Roman" pitchFamily="18" charset="0"/>
              </a:rPr>
              <a:t>，其他保持默认值</a:t>
            </a:r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altLang="zh-CN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en-US" dirty="0" smtClean="0">
                <a:latin typeface="Times New Roman" pitchFamily="18" charset="0"/>
                <a:cs typeface="Times New Roman" pitchFamily="18" charset="0"/>
              </a:rPr>
              <a:t>第三页：点击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Finish</a:t>
            </a:r>
          </a:p>
          <a:p>
            <a:pPr>
              <a:buNone/>
            </a:pP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zh-CN" alt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ISE</a:t>
            </a:r>
            <a:r>
              <a:rPr lang="zh-CN" altLang="en-US" dirty="0" smtClean="0"/>
              <a:t>基本设计流程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新建原理图文件（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Schematic</a:t>
            </a:r>
            <a:r>
              <a:rPr lang="zh-CN" altLang="en-US" dirty="0" smtClean="0"/>
              <a:t>）</a:t>
            </a: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      </a:t>
            </a:r>
            <a:r>
              <a:rPr lang="zh-CN" altLang="en-US" sz="2500" dirty="0" smtClean="0"/>
              <a:t>在</a:t>
            </a:r>
            <a:r>
              <a:rPr lang="en-US" altLang="zh-CN" sz="2500" dirty="0"/>
              <a:t>Hierarchy</a:t>
            </a:r>
            <a:r>
              <a:rPr lang="zh-CN" altLang="en-US" sz="2500" dirty="0"/>
              <a:t>区域右击，选择</a:t>
            </a:r>
            <a:r>
              <a:rPr lang="en-US" altLang="zh-CN" sz="2500" dirty="0"/>
              <a:t>New Source</a:t>
            </a:r>
            <a:r>
              <a:rPr lang="zh-CN" altLang="en-US" sz="2500" dirty="0"/>
              <a:t>（确保</a:t>
            </a:r>
            <a:r>
              <a:rPr lang="en-US" altLang="zh-CN" sz="2500" dirty="0"/>
              <a:t>View</a:t>
            </a:r>
            <a:r>
              <a:rPr lang="zh-CN" altLang="en-US" sz="2500" dirty="0" smtClean="0"/>
              <a:t>选  </a:t>
            </a:r>
            <a:endParaRPr lang="en-US" altLang="zh-CN" sz="2500" dirty="0" smtClean="0"/>
          </a:p>
          <a:p>
            <a:pPr>
              <a:buNone/>
            </a:pPr>
            <a:r>
              <a:rPr lang="en-US" altLang="zh-CN" sz="2500" dirty="0"/>
              <a:t> </a:t>
            </a:r>
            <a:r>
              <a:rPr lang="en-US" altLang="zh-CN" sz="2500" dirty="0" smtClean="0"/>
              <a:t>       </a:t>
            </a:r>
            <a:r>
              <a:rPr lang="zh-CN" altLang="en-US" sz="2500" dirty="0" smtClean="0"/>
              <a:t>项</a:t>
            </a:r>
            <a:r>
              <a:rPr lang="zh-CN" altLang="en-US" sz="2500" dirty="0"/>
              <a:t>选择为</a:t>
            </a:r>
            <a:r>
              <a:rPr lang="en-US" altLang="zh-CN" sz="2500" dirty="0"/>
              <a:t>Implementation</a:t>
            </a:r>
            <a:r>
              <a:rPr lang="zh-CN" altLang="en-US" sz="2500" dirty="0"/>
              <a:t>）</a:t>
            </a:r>
            <a:endParaRPr lang="en-US" altLang="zh-CN" sz="2500" dirty="0"/>
          </a:p>
          <a:p>
            <a:pPr>
              <a:buNone/>
            </a:pPr>
            <a:endParaRPr lang="en-US" altLang="zh-CN" sz="2500" dirty="0"/>
          </a:p>
          <a:p>
            <a:pPr>
              <a:buNone/>
            </a:pPr>
            <a:r>
              <a:rPr lang="en-US" altLang="zh-CN" sz="2500" dirty="0"/>
              <a:t>    </a:t>
            </a:r>
            <a:r>
              <a:rPr lang="en-US" altLang="zh-CN" sz="2500" dirty="0" smtClean="0"/>
              <a:t>    </a:t>
            </a:r>
            <a:r>
              <a:rPr lang="en-US" altLang="zh-CN" sz="2500" dirty="0"/>
              <a:t>Source type</a:t>
            </a:r>
            <a:r>
              <a:rPr lang="zh-CN" altLang="en-US" sz="2500" dirty="0"/>
              <a:t>选择 </a:t>
            </a:r>
            <a:r>
              <a:rPr lang="en-US" altLang="zh-CN" sz="2500" dirty="0" err="1"/>
              <a:t>Shematic</a:t>
            </a:r>
            <a:r>
              <a:rPr lang="zh-CN" altLang="en-US" sz="2500" dirty="0"/>
              <a:t>，输入文件名</a:t>
            </a:r>
            <a:endParaRPr lang="en-US" altLang="zh-CN" sz="2500" dirty="0"/>
          </a:p>
          <a:p>
            <a:pPr>
              <a:buNone/>
            </a:pPr>
            <a:endParaRPr lang="en-US" altLang="zh-CN" sz="2500" dirty="0"/>
          </a:p>
          <a:p>
            <a:pPr>
              <a:buNone/>
            </a:pPr>
            <a:r>
              <a:rPr lang="en-US" altLang="zh-CN" sz="2500" dirty="0"/>
              <a:t>   </a:t>
            </a:r>
            <a:r>
              <a:rPr lang="en-US" altLang="zh-CN" sz="2500" dirty="0" smtClean="0"/>
              <a:t>     </a:t>
            </a:r>
            <a:r>
              <a:rPr lang="zh-CN" altLang="en-US" sz="2500" dirty="0"/>
              <a:t>点击</a:t>
            </a:r>
            <a:r>
              <a:rPr lang="en-US" altLang="zh-CN" sz="2500" dirty="0"/>
              <a:t>Finish</a:t>
            </a:r>
            <a:r>
              <a:rPr lang="zh-CN" altLang="en-US" sz="2500" dirty="0"/>
              <a:t>完成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ISE</a:t>
            </a:r>
            <a:r>
              <a:rPr lang="zh-CN" altLang="en-US" dirty="0" smtClean="0"/>
              <a:t>基本设计流程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原理图设计方法</a:t>
            </a:r>
            <a:endParaRPr lang="en-US" altLang="zh-CN" dirty="0" smtClean="0"/>
          </a:p>
          <a:p>
            <a:endParaRPr lang="en-US" altLang="zh-CN" dirty="0"/>
          </a:p>
          <a:p>
            <a:pPr>
              <a:buNone/>
            </a:pPr>
            <a:r>
              <a:rPr lang="en-US" altLang="zh-CN" dirty="0" smtClean="0"/>
              <a:t>     Zoom In, Create IO Markers, Net, Add Symbol, </a:t>
            </a:r>
          </a:p>
          <a:p>
            <a:pPr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Add wire, Check Schematic, Save, Create Schematic Symbol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ISE</a:t>
            </a:r>
            <a:r>
              <a:rPr lang="zh-CN" altLang="en-US" dirty="0" smtClean="0"/>
              <a:t>基本设计流程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zh-CN" altLang="en-US" dirty="0" smtClean="0"/>
              <a:t>原理图仿真方法</a:t>
            </a:r>
            <a:endParaRPr lang="en-US" altLang="zh-CN" dirty="0" smtClean="0"/>
          </a:p>
          <a:p>
            <a:endParaRPr lang="en-US" altLang="zh-CN" dirty="0"/>
          </a:p>
          <a:p>
            <a:pPr>
              <a:buNone/>
            </a:pPr>
            <a:r>
              <a:rPr lang="en-US" altLang="zh-CN" dirty="0" smtClean="0"/>
              <a:t>     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View</a:t>
            </a:r>
            <a:r>
              <a:rPr lang="zh-CN" altLang="en-US" dirty="0" smtClean="0"/>
              <a:t>选择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Simulation</a:t>
            </a:r>
            <a:r>
              <a:rPr lang="zh-CN" altLang="en-US" dirty="0" smtClean="0"/>
              <a:t>，右击空白区域，选择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New Source</a:t>
            </a:r>
          </a:p>
          <a:p>
            <a:pPr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</a:t>
            </a:r>
          </a:p>
          <a:p>
            <a:pPr>
              <a:buNone/>
            </a:pP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     Source type </a:t>
            </a:r>
            <a:r>
              <a:rPr lang="zh-CN" altLang="en-US" dirty="0" smtClean="0"/>
              <a:t>选择</a:t>
            </a:r>
            <a:r>
              <a:rPr lang="en-US" altLang="zh-CN" b="1" dirty="0" err="1">
                <a:latin typeface="Times New Roman" pitchFamily="18" charset="0"/>
                <a:cs typeface="Times New Roman" pitchFamily="18" charset="0"/>
              </a:rPr>
              <a:t>Verilog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 Test Fixture</a:t>
            </a:r>
            <a:r>
              <a:rPr lang="zh-CN" altLang="en-US" dirty="0" smtClean="0"/>
              <a:t>，输入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</a:t>
            </a:r>
            <a:r>
              <a:rPr lang="zh-CN" altLang="en-US" dirty="0" smtClean="0"/>
              <a:t>文件名，选择欲仿真的模块</a:t>
            </a:r>
            <a:endParaRPr lang="en-US" altLang="zh-CN" dirty="0" smtClean="0"/>
          </a:p>
          <a:p>
            <a:pPr>
              <a:buNone/>
            </a:pPr>
            <a:endParaRPr lang="en-US" altLang="zh-CN" dirty="0"/>
          </a:p>
          <a:p>
            <a:pPr>
              <a:buNone/>
            </a:pPr>
            <a:r>
              <a:rPr lang="zh-CN" altLang="en-US" dirty="0" smtClean="0"/>
              <a:t>      单机</a:t>
            </a:r>
            <a:r>
              <a:rPr lang="en-US" altLang="zh-CN" b="1" dirty="0" err="1">
                <a:latin typeface="Times New Roman" pitchFamily="18" charset="0"/>
                <a:cs typeface="Times New Roman" pitchFamily="18" charset="0"/>
              </a:rPr>
              <a:t>Finish</a:t>
            </a:r>
            <a:r>
              <a:rPr lang="zh-CN" altLang="en-US" dirty="0" smtClean="0"/>
              <a:t>完成</a:t>
            </a:r>
            <a:endParaRPr lang="en-US" altLang="zh-CN" dirty="0" smtClean="0"/>
          </a:p>
          <a:p>
            <a:pPr>
              <a:buNone/>
            </a:pPr>
            <a:endParaRPr lang="en-US" altLang="zh-CN" dirty="0"/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ISE</a:t>
            </a:r>
            <a:r>
              <a:rPr lang="zh-CN" altLang="en-US" dirty="0" smtClean="0"/>
              <a:t>基本设计流程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268760"/>
            <a:ext cx="8229600" cy="4525963"/>
          </a:xfrm>
        </p:spPr>
        <p:txBody>
          <a:bodyPr/>
          <a:lstStyle/>
          <a:p>
            <a:r>
              <a:rPr lang="en-US" altLang="zh-CN" dirty="0" err="1" smtClean="0"/>
              <a:t>Verilog</a:t>
            </a:r>
            <a:r>
              <a:rPr lang="en-US" altLang="zh-CN" dirty="0" smtClean="0"/>
              <a:t> Test Fixture</a:t>
            </a:r>
            <a:r>
              <a:rPr lang="zh-CN" altLang="en-US" dirty="0" smtClean="0"/>
              <a:t>范例</a:t>
            </a:r>
            <a:endParaRPr lang="zh-CN" altLang="en-US" dirty="0"/>
          </a:p>
        </p:txBody>
      </p:sp>
      <p:pic>
        <p:nvPicPr>
          <p:cNvPr id="4" name="图片 3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576" y="1903370"/>
            <a:ext cx="7436693" cy="44481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ISE</a:t>
            </a:r>
            <a:r>
              <a:rPr lang="zh-CN" altLang="en-US" dirty="0" smtClean="0"/>
              <a:t>基本设计流程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196752"/>
            <a:ext cx="8229600" cy="4525963"/>
          </a:xfrm>
        </p:spPr>
        <p:txBody>
          <a:bodyPr/>
          <a:lstStyle/>
          <a:p>
            <a:r>
              <a:rPr lang="en-US" altLang="zh-CN" dirty="0" err="1" smtClean="0"/>
              <a:t>Verilog</a:t>
            </a:r>
            <a:r>
              <a:rPr lang="en-US" altLang="zh-CN" dirty="0" smtClean="0"/>
              <a:t> Test Fixture</a:t>
            </a:r>
            <a:r>
              <a:rPr lang="zh-CN" altLang="en-US" dirty="0" smtClean="0"/>
              <a:t>范例</a:t>
            </a:r>
          </a:p>
          <a:p>
            <a:endParaRPr lang="zh-CN" altLang="en-US" dirty="0"/>
          </a:p>
        </p:txBody>
      </p:sp>
      <p:pic>
        <p:nvPicPr>
          <p:cNvPr id="4" name="图片 3" descr="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1772816"/>
            <a:ext cx="9021764" cy="50851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826</TotalTime>
  <Words>1347</Words>
  <Application>Microsoft Office PowerPoint</Application>
  <PresentationFormat>全屏显示(4:3)</PresentationFormat>
  <Paragraphs>260</Paragraphs>
  <Slides>33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4" baseType="lpstr">
      <vt:lpstr>Office 主题</vt:lpstr>
      <vt:lpstr>FPGA数字电路设计简介                      ---基于原理图的设计</vt:lpstr>
      <vt:lpstr>相关信息</vt:lpstr>
      <vt:lpstr>实验1  基本逻辑门电路</vt:lpstr>
      <vt:lpstr>ISE基本设计流程</vt:lpstr>
      <vt:lpstr>ISE基本设计流程</vt:lpstr>
      <vt:lpstr>ISE基本设计流程</vt:lpstr>
      <vt:lpstr>ISE基本设计流程</vt:lpstr>
      <vt:lpstr>ISE基本设计流程</vt:lpstr>
      <vt:lpstr>ISE基本设计流程</vt:lpstr>
      <vt:lpstr>ISE基本设计流程</vt:lpstr>
      <vt:lpstr>ISE基本设计流程</vt:lpstr>
      <vt:lpstr>器件配置</vt:lpstr>
      <vt:lpstr>实验2  开关控制  </vt:lpstr>
      <vt:lpstr>实验3  7段数码管的显示</vt:lpstr>
      <vt:lpstr>7段数码管</vt:lpstr>
      <vt:lpstr>7段数码管</vt:lpstr>
      <vt:lpstr>7段数码管</vt:lpstr>
      <vt:lpstr>7段数码管</vt:lpstr>
      <vt:lpstr>7段数码管</vt:lpstr>
      <vt:lpstr>组合逻辑电路的实现</vt:lpstr>
      <vt:lpstr>组合逻辑电路的实现</vt:lpstr>
      <vt:lpstr>作业1（3分）</vt:lpstr>
      <vt:lpstr>实验4  计数器的使用</vt:lpstr>
      <vt:lpstr>作业2（3分）</vt:lpstr>
      <vt:lpstr>实验5  内存模块的使用</vt:lpstr>
      <vt:lpstr>内存模块的生成</vt:lpstr>
      <vt:lpstr>内存模块的生成</vt:lpstr>
      <vt:lpstr>COE文件格式</vt:lpstr>
      <vt:lpstr>COE文件范例</vt:lpstr>
      <vt:lpstr>作业3（4分）</vt:lpstr>
      <vt:lpstr>补充题目（不做要求，感兴趣的同学可以试验一下）</vt:lpstr>
      <vt:lpstr>异或密码</vt:lpstr>
      <vt:lpstr>异或密码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FPGA数字电路设计简介                      ---基于原理图的设计</dc:title>
  <dc:creator>user</dc:creator>
  <cp:lastModifiedBy>BaiLong</cp:lastModifiedBy>
  <cp:revision>90</cp:revision>
  <dcterms:created xsi:type="dcterms:W3CDTF">2012-03-18T13:33:38Z</dcterms:created>
  <dcterms:modified xsi:type="dcterms:W3CDTF">2013-04-21T05:11:11Z</dcterms:modified>
</cp:coreProperties>
</file>